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73" r:id="rId5"/>
    <p:sldId id="268" r:id="rId6"/>
    <p:sldId id="259" r:id="rId7"/>
    <p:sldId id="262" r:id="rId8"/>
    <p:sldId id="263" r:id="rId9"/>
    <p:sldId id="264" r:id="rId10"/>
    <p:sldId id="265" r:id="rId11"/>
    <p:sldId id="266" r:id="rId12"/>
    <p:sldId id="272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50" autoAdjust="0"/>
  </p:normalViewPr>
  <p:slideViewPr>
    <p:cSldViewPr snapToGrid="0" snapToObjects="1">
      <p:cViewPr varScale="1">
        <p:scale>
          <a:sx n="153" d="100"/>
          <a:sy n="153" d="100"/>
        </p:scale>
        <p:origin x="2030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8" y="11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9498-2FAD-BE4A-84B6-928531D2D842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3F682-6347-B940-8168-F017BAFA0B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107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3F682-6347-B940-8168-F017BAFA0B41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37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542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38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976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5317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642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1414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6376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3547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7257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266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568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9860-EBEB-5E41-8A1B-2855A1D006FD}" type="datetimeFigureOut">
              <a:rPr kumimoji="1" lang="zh-TW" altLang="en-US" smtClean="0"/>
              <a:t>2020/9/14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5776-5D7F-4C4F-91EA-4FF79E1B06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5521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ie.cgu.edu.tw/var/file/86/1086/img/26/193831926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ie.cgu.edu.tw/var/file/86/1086/img/557/979407220.doc" TargetMode="External"/><Relationship Id="rId5" Type="http://schemas.openxmlformats.org/officeDocument/2006/relationships/hyperlink" Target="https://csie.cgu.edu.tw/var/file/86/1086/img/26/717769687.doc" TargetMode="External"/><Relationship Id="rId4" Type="http://schemas.openxmlformats.org/officeDocument/2006/relationships/hyperlink" Target="https://csie.cgu.edu.tw/var/file/86/1086/img/557/494518823.doc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noserve.tca.org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>109-1 </a:t>
            </a:r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軟硬體專題</a:t>
            </a:r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>(</a:t>
            </a:r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三</a:t>
            </a:r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>)</a:t>
            </a:r>
            <a:r>
              <a:rPr kumimoji="1" lang="en-US" altLang="zh-TW" dirty="0">
                <a:latin typeface="Times New Roman"/>
                <a:ea typeface="微軟正黑體"/>
                <a:cs typeface="Times New Roman"/>
              </a:rPr>
              <a:t/>
            </a:r>
            <a:br>
              <a:rPr kumimoji="1" lang="en-US" altLang="zh-TW" dirty="0">
                <a:latin typeface="Times New Roman"/>
                <a:ea typeface="微軟正黑體"/>
                <a:cs typeface="Times New Roman"/>
              </a:rPr>
            </a:br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/>
            </a:r>
            <a:b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</a:br>
            <a:r>
              <a:rPr kumimoji="1" lang="zh-TW" altLang="en-US" sz="3600" dirty="0" smtClean="0">
                <a:latin typeface="Times New Roman"/>
                <a:ea typeface="微軟正黑體"/>
                <a:cs typeface="Times New Roman"/>
              </a:rPr>
              <a:t>課程修課須知</a:t>
            </a:r>
            <a:endParaRPr kumimoji="1" lang="zh-TW" altLang="en-US" dirty="0">
              <a:latin typeface="Times New Roman"/>
              <a:ea typeface="微軟正黑體"/>
              <a:cs typeface="Times New Roman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22537" y="637208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2020/09/14</a:t>
            </a:r>
            <a:endParaRPr kumimoji="1" lang="zh-TW" altLang="en-US" dirty="0" smtClean="0"/>
          </a:p>
          <a:p>
            <a:endParaRPr kumimoji="1" lang="zh-TW" altLang="en-US" dirty="0"/>
          </a:p>
        </p:txBody>
      </p:sp>
      <p:pic>
        <p:nvPicPr>
          <p:cNvPr id="5" name="圖片 4" descr="logo_CS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2957" cy="15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抽籤決定順率</a:t>
            </a:r>
            <a:endParaRPr kumimoji="1" lang="zh-TW" altLang="en-US" dirty="0">
              <a:latin typeface="Times New Roman"/>
              <a:ea typeface="微軟正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第二次則逆著順序報</a:t>
            </a:r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>(</a:t>
            </a:r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若參加競賽進入決賽，則順序往前遞補</a:t>
            </a:r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>)</a:t>
            </a:r>
          </a:p>
          <a:p>
            <a:endParaRPr kumimoji="1" lang="en-US" altLang="zh-TW" dirty="0" smtClean="0">
              <a:latin typeface="Times New Roman"/>
              <a:ea typeface="微軟正黑體"/>
              <a:cs typeface="Times New Roman"/>
            </a:endParaRPr>
          </a:p>
          <a:p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可</a:t>
            </a:r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自行交換報告順序，但必須兩組組長一起向我提出交換申請</a:t>
            </a:r>
            <a:endParaRPr kumimoji="1" lang="en-US" altLang="zh-TW" dirty="0" smtClean="0">
              <a:latin typeface="Times New Roman"/>
              <a:ea typeface="微軟正黑體"/>
              <a:cs typeface="Times New Roman"/>
            </a:endParaRPr>
          </a:p>
          <a:p>
            <a:endParaRPr kumimoji="1" lang="en-US" altLang="zh-TW" dirty="0">
              <a:latin typeface="Times New Roman"/>
              <a:ea typeface="微軟正黑體"/>
              <a:cs typeface="Times New Roman"/>
            </a:endParaRPr>
          </a:p>
          <a:p>
            <a:pPr marL="0" indent="0">
              <a:buNone/>
            </a:pPr>
            <a:endParaRPr kumimoji="1" lang="zh-TW" altLang="en-US" dirty="0">
              <a:latin typeface="Times New Roman"/>
              <a:ea typeface="微軟正黑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3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4778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組別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04105"/>
              </p:ext>
            </p:extLst>
          </p:nvPr>
        </p:nvGraphicFramePr>
        <p:xfrm>
          <a:off x="412230" y="614772"/>
          <a:ext cx="8127169" cy="62432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6449">
                  <a:extLst>
                    <a:ext uri="{9D8B030D-6E8A-4147-A177-3AD203B41FA5}">
                      <a16:colId xmlns:a16="http://schemas.microsoft.com/office/drawing/2014/main" val="2584324408"/>
                    </a:ext>
                  </a:extLst>
                </a:gridCol>
                <a:gridCol w="5821113">
                  <a:extLst>
                    <a:ext uri="{9D8B030D-6E8A-4147-A177-3AD203B41FA5}">
                      <a16:colId xmlns:a16="http://schemas.microsoft.com/office/drawing/2014/main" val="3568029011"/>
                    </a:ext>
                  </a:extLst>
                </a:gridCol>
                <a:gridCol w="599607">
                  <a:extLst>
                    <a:ext uri="{9D8B030D-6E8A-4147-A177-3AD203B41FA5}">
                      <a16:colId xmlns:a16="http://schemas.microsoft.com/office/drawing/2014/main" val="3207517085"/>
                    </a:ext>
                  </a:extLst>
                </a:gridCol>
              </a:tblGrid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林俊淵老師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林晏丞、邱昱智、郭宇芹、于克凡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2384842411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陳仁暉老師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徐紹傑 蔡雅如 黃教華 沈育賢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1083658292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梁家銘老師 吳世琳老師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吳胤恩  陳香伶  陳志豪 蔡宛凌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3807957967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李季青老師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黃鈺茹 張丞銜 葉宜萍 林仲岳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1786412020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梁家銘老師 吳世琳老師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賴怡誠 陳冠綸 張淵翔 張峻瑋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191371845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呂仁園老師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謝岳哲 陳楷淇 康憶彤 趙如姍 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1445977938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陳光武老師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宮臨凡 邱少鵬 葉子葳 吳柏澂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3210272357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張賢宗老師 黃崇源老師 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顏于婷 江行之 謝秉寰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3787133685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張賢宗老師 黃崇源老師 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余書旻 張嘉珊 錢楷元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1095680385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張哲維老師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陳柏全 林柏廷 林忠穎 張凱傑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2538651738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洪哲倫老師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游志群 張家碩 王鴻恩 張子寬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3107592344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林仲志老師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趙若洵 徐芷安 張維晉 丁婉芩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3174355291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謝萬雲老師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高敬恩 葉俊威 王冠維 陳以珩 陳昱宏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1111449421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趙一平老師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吳蒨樺 吳東曄 蘇青衛 劉咨佑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221" marR="4221" marT="4221" marB="0" anchor="ctr"/>
                </a:tc>
                <a:extLst>
                  <a:ext uri="{0D108BD9-81ED-4DB2-BD59-A6C34878D82A}">
                    <a16:rowId xmlns:a16="http://schemas.microsoft.com/office/drawing/2014/main" val="4092331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1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第一次口頭報告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9501"/>
          </a:xfrm>
        </p:spPr>
        <p:txBody>
          <a:bodyPr>
            <a:normAutofit fontScale="32500" lnSpcReduction="20000"/>
          </a:bodyPr>
          <a:lstStyle/>
          <a:p>
            <a:r>
              <a:rPr kumimoji="1" lang="zh-TW" altLang="en-US" sz="11100" dirty="0" smtClean="0"/>
              <a:t>還需要撰寫一份測試計劃書</a:t>
            </a:r>
            <a:endParaRPr kumimoji="1" lang="en-US" altLang="zh-TW" sz="11100" dirty="0" smtClean="0"/>
          </a:p>
          <a:p>
            <a:r>
              <a:rPr kumimoji="1" lang="zh-TW" altLang="en-US" sz="5500" b="1" dirty="0" smtClean="0">
                <a:solidFill>
                  <a:srgbClr val="FF0000"/>
                </a:solidFill>
              </a:rPr>
              <a:t>參考格式 </a:t>
            </a:r>
            <a:r>
              <a:rPr kumimoji="1" lang="en-US" altLang="zh-TW" sz="5500" b="1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5500" b="1" dirty="0" smtClean="0">
                <a:solidFill>
                  <a:srgbClr val="FF0000"/>
                </a:solidFill>
              </a:rPr>
              <a:t>可跟指導老師討論，調整格式</a:t>
            </a:r>
            <a:r>
              <a:rPr kumimoji="1" lang="en-US" altLang="zh-TW" sz="5500" b="1" dirty="0" smtClean="0">
                <a:solidFill>
                  <a:srgbClr val="FF0000"/>
                </a:solidFill>
              </a:rPr>
              <a:t>)</a:t>
            </a:r>
            <a:r>
              <a:rPr kumimoji="1" lang="zh-TW" altLang="en-US" sz="5500" dirty="0" smtClean="0"/>
              <a:t>：</a:t>
            </a:r>
            <a:endParaRPr kumimoji="1" lang="en-US" altLang="zh-TW" sz="5500" dirty="0" smtClean="0"/>
          </a:p>
          <a:p>
            <a:r>
              <a:rPr lang="zh-TW" altLang="zh-TW" sz="3700" dirty="0"/>
              <a:t>測試計畫書</a:t>
            </a:r>
            <a:r>
              <a:rPr lang="en-US" altLang="zh-TW" sz="3700" dirty="0"/>
              <a:t>(</a:t>
            </a:r>
            <a:r>
              <a:rPr lang="zh-TW" altLang="zh-TW" sz="3700" dirty="0"/>
              <a:t>參照格式</a:t>
            </a:r>
            <a:r>
              <a:rPr lang="en-US" altLang="zh-TW" sz="3700" dirty="0"/>
              <a:t>)</a:t>
            </a:r>
          </a:p>
          <a:p>
            <a:pPr lvl="0"/>
            <a:r>
              <a:rPr lang="zh-TW" altLang="zh-TW" sz="3700" dirty="0"/>
              <a:t>測試計畫名稱與編號</a:t>
            </a:r>
            <a:endParaRPr lang="en-US" altLang="zh-TW" sz="3700" dirty="0"/>
          </a:p>
          <a:p>
            <a:r>
              <a:rPr lang="en-US" altLang="zh-TW" sz="3700" dirty="0"/>
              <a:t>     2. </a:t>
            </a:r>
            <a:r>
              <a:rPr lang="zh-TW" altLang="zh-TW" sz="3700" dirty="0"/>
              <a:t>簡介</a:t>
            </a:r>
            <a:endParaRPr lang="en-US" altLang="zh-TW" sz="3700" dirty="0"/>
          </a:p>
          <a:p>
            <a:r>
              <a:rPr lang="en-US" altLang="zh-TW" sz="3700" dirty="0"/>
              <a:t>               2.1 </a:t>
            </a:r>
            <a:r>
              <a:rPr lang="zh-TW" altLang="zh-TW" sz="3700" dirty="0"/>
              <a:t>計畫目的</a:t>
            </a:r>
            <a:endParaRPr lang="en-US" altLang="zh-TW" sz="3700" dirty="0"/>
          </a:p>
          <a:p>
            <a:r>
              <a:rPr lang="en-US" altLang="zh-TW" sz="3700" dirty="0"/>
              <a:t>               2.2 </a:t>
            </a:r>
            <a:r>
              <a:rPr lang="zh-TW" altLang="zh-TW" sz="3700" dirty="0"/>
              <a:t>計畫範圍</a:t>
            </a:r>
            <a:endParaRPr lang="en-US" altLang="zh-TW" sz="3700" dirty="0"/>
          </a:p>
          <a:p>
            <a:r>
              <a:rPr lang="en-US" altLang="zh-TW" sz="3700" dirty="0"/>
              <a:t>               2.3 </a:t>
            </a:r>
            <a:r>
              <a:rPr lang="zh-TW" altLang="zh-TW" sz="3700" dirty="0"/>
              <a:t>參考文件</a:t>
            </a:r>
            <a:endParaRPr lang="en-US" altLang="zh-TW" sz="3700" dirty="0"/>
          </a:p>
          <a:p>
            <a:r>
              <a:rPr lang="en-US" altLang="zh-TW" sz="3700" dirty="0"/>
              <a:t>    3. </a:t>
            </a:r>
            <a:r>
              <a:rPr lang="zh-TW" altLang="zh-TW" sz="3700" dirty="0"/>
              <a:t>測試項目</a:t>
            </a:r>
            <a:endParaRPr lang="en-US" altLang="zh-TW" sz="3700" dirty="0"/>
          </a:p>
          <a:p>
            <a:r>
              <a:rPr lang="en-US" altLang="zh-TW" sz="3700" dirty="0"/>
              <a:t>		   3.1 </a:t>
            </a:r>
            <a:r>
              <a:rPr lang="zh-TW" altLang="zh-TW" sz="3700" dirty="0"/>
              <a:t>操作測試</a:t>
            </a:r>
            <a:endParaRPr lang="en-US" altLang="zh-TW" sz="3700" dirty="0"/>
          </a:p>
          <a:p>
            <a:r>
              <a:rPr lang="en-US" altLang="zh-TW" sz="3700" dirty="0"/>
              <a:t>		   3.2 </a:t>
            </a:r>
            <a:r>
              <a:rPr lang="zh-TW" altLang="zh-TW" sz="3700" dirty="0"/>
              <a:t>功能測試</a:t>
            </a:r>
            <a:endParaRPr lang="en-US" altLang="zh-TW" sz="3700" dirty="0"/>
          </a:p>
          <a:p>
            <a:r>
              <a:rPr lang="en-US" altLang="zh-TW" sz="3700" dirty="0"/>
              <a:t>		   3.3 </a:t>
            </a:r>
            <a:r>
              <a:rPr lang="zh-TW" altLang="zh-TW" sz="3700" dirty="0"/>
              <a:t>介面測試</a:t>
            </a:r>
            <a:endParaRPr lang="en-US" altLang="zh-TW" sz="3700" dirty="0"/>
          </a:p>
          <a:p>
            <a:r>
              <a:rPr lang="en-US" altLang="zh-TW" sz="3700" dirty="0"/>
              <a:t>		   3.4 </a:t>
            </a:r>
            <a:r>
              <a:rPr lang="zh-TW" altLang="zh-TW" sz="3700" dirty="0"/>
              <a:t>績效測試</a:t>
            </a:r>
            <a:endParaRPr lang="en-US" altLang="zh-TW" sz="3700" dirty="0"/>
          </a:p>
          <a:p>
            <a:r>
              <a:rPr lang="en-US" altLang="zh-TW" sz="3700" dirty="0"/>
              <a:t>		   3.5 </a:t>
            </a:r>
            <a:r>
              <a:rPr lang="zh-TW" altLang="zh-TW" sz="3700" dirty="0"/>
              <a:t>品質測試</a:t>
            </a:r>
            <a:endParaRPr lang="en-US" altLang="zh-TW" sz="3700" dirty="0"/>
          </a:p>
          <a:p>
            <a:r>
              <a:rPr lang="en-US" altLang="zh-TW" sz="3700" dirty="0"/>
              <a:t>   4. </a:t>
            </a:r>
            <a:r>
              <a:rPr lang="zh-TW" altLang="zh-TW" sz="3700" dirty="0"/>
              <a:t>測試方法</a:t>
            </a:r>
            <a:endParaRPr lang="en-US" altLang="zh-TW" sz="3700" dirty="0"/>
          </a:p>
          <a:p>
            <a:r>
              <a:rPr lang="en-US" altLang="zh-TW" sz="3700" dirty="0"/>
              <a:t>   		   4.1 </a:t>
            </a:r>
            <a:r>
              <a:rPr lang="zh-TW" altLang="zh-TW" sz="3700" dirty="0"/>
              <a:t>測試環境需求</a:t>
            </a:r>
            <a:endParaRPr lang="en-US" altLang="zh-TW" sz="3700" dirty="0"/>
          </a:p>
          <a:p>
            <a:r>
              <a:rPr lang="en-US" altLang="zh-TW" sz="3700" dirty="0"/>
              <a:t>4.2 </a:t>
            </a:r>
            <a:r>
              <a:rPr lang="zh-TW" altLang="zh-TW" sz="3700" dirty="0"/>
              <a:t>測試項目的通過準則</a:t>
            </a:r>
            <a:endParaRPr lang="en-US" altLang="zh-TW" sz="3700" dirty="0"/>
          </a:p>
          <a:p>
            <a:r>
              <a:rPr lang="en-US" altLang="zh-TW" sz="3700" dirty="0"/>
              <a:t>           4.3 </a:t>
            </a:r>
            <a:r>
              <a:rPr lang="zh-TW" altLang="zh-TW" sz="3700" dirty="0"/>
              <a:t>測試中止的準則與再繼續的需求</a:t>
            </a:r>
            <a:endParaRPr lang="en-US" altLang="zh-TW" sz="3700" dirty="0"/>
          </a:p>
          <a:p>
            <a:r>
              <a:rPr lang="en-US" altLang="zh-TW" sz="3700" dirty="0"/>
              <a:t>           4.4 </a:t>
            </a:r>
            <a:r>
              <a:rPr lang="zh-TW" altLang="zh-TW" sz="3700" dirty="0"/>
              <a:t>測試交付項目</a:t>
            </a:r>
            <a:endParaRPr lang="en-US" altLang="zh-TW" sz="3700" dirty="0"/>
          </a:p>
          <a:p>
            <a:r>
              <a:rPr lang="en-US" altLang="zh-TW" sz="3700" dirty="0"/>
              <a:t>           4.5 </a:t>
            </a:r>
            <a:r>
              <a:rPr lang="zh-TW" altLang="zh-TW" sz="3700" dirty="0"/>
              <a:t>測試工作項目與時程</a:t>
            </a:r>
            <a:endParaRPr lang="en-US" altLang="zh-TW" sz="3700" dirty="0"/>
          </a:p>
          <a:p>
            <a:r>
              <a:rPr lang="en-US" altLang="zh-TW" sz="3700" dirty="0"/>
              <a:t>	5. </a:t>
            </a:r>
            <a:r>
              <a:rPr lang="zh-TW" altLang="zh-TW" sz="3700" dirty="0"/>
              <a:t>人員配置與訓練需求</a:t>
            </a:r>
            <a:endParaRPr lang="en-US" altLang="zh-TW" sz="3700" dirty="0"/>
          </a:p>
          <a:p>
            <a:r>
              <a:rPr lang="en-US" altLang="zh-TW" sz="3700" dirty="0"/>
              <a:t>		   5.1 </a:t>
            </a:r>
            <a:r>
              <a:rPr lang="zh-TW" altLang="zh-TW" sz="3700" dirty="0"/>
              <a:t>測試人員配置</a:t>
            </a:r>
            <a:endParaRPr lang="en-US" altLang="zh-TW" sz="3700" dirty="0"/>
          </a:p>
          <a:p>
            <a:r>
              <a:rPr lang="en-US" altLang="zh-TW" sz="3700" dirty="0"/>
              <a:t>		   5.2 </a:t>
            </a:r>
            <a:r>
              <a:rPr lang="zh-TW" altLang="zh-TW" sz="3700" dirty="0"/>
              <a:t>訓練需求</a:t>
            </a:r>
            <a:endParaRPr lang="en-US" altLang="zh-TW" sz="3700" dirty="0"/>
          </a:p>
          <a:p>
            <a:r>
              <a:rPr lang="en-US" altLang="zh-TW" sz="3700" dirty="0"/>
              <a:t>	6. </a:t>
            </a:r>
            <a:r>
              <a:rPr lang="zh-TW" altLang="zh-TW" sz="3700" dirty="0"/>
              <a:t>測試結果與審查</a:t>
            </a:r>
            <a:endParaRPr lang="en-US" altLang="zh-TW" sz="3700" dirty="0"/>
          </a:p>
          <a:p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510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000" dirty="0"/>
              <a:t>https://csie.cgu.edu.tw/p/412-1086-4173.php?Lang=zh-tw</a:t>
            </a:r>
            <a:endParaRPr kumimoji="1"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783772" y="2598027"/>
            <a:ext cx="7903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■大學部大四畢業專題光碟資料格式、指導教授問卷</a:t>
            </a:r>
            <a:r>
              <a:rPr lang="en-US" altLang="zh-TW" b="1" dirty="0"/>
              <a:t>(12</a:t>
            </a:r>
            <a:r>
              <a:rPr lang="zh-TW" altLang="en-US" b="1" dirty="0"/>
              <a:t>月份，繳交行政助教</a:t>
            </a:r>
            <a:r>
              <a:rPr lang="en-US" altLang="zh-TW" b="1" dirty="0"/>
              <a:t>)</a:t>
            </a:r>
            <a:endParaRPr lang="zh-TW" altLang="en-US" dirty="0"/>
          </a:p>
          <a:p>
            <a:endParaRPr lang="en-US" altLang="zh-TW" b="1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hlinkClick r:id="rId3"/>
            </a:endParaRPr>
          </a:p>
          <a:p>
            <a:pPr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軟硬</a:t>
            </a:r>
            <a:r>
              <a:rPr lang="zh-TW" alt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體專題海報</a:t>
            </a:r>
            <a:r>
              <a:rPr lang="en-US" altLang="zh-TW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_</a:t>
            </a:r>
            <a:r>
              <a:rPr lang="zh-TW" alt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光碟</a:t>
            </a:r>
            <a:r>
              <a:rPr lang="en-US" altLang="zh-TW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_</a:t>
            </a:r>
            <a:r>
              <a:rPr lang="zh-TW" alt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期末報告參考格式</a:t>
            </a:r>
            <a:endParaRPr lang="zh-TW" altLang="en-US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b="1" dirty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測試計畫書</a:t>
            </a:r>
            <a:r>
              <a:rPr lang="en-US" altLang="zh-TW" b="1" dirty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(</a:t>
            </a:r>
            <a:r>
              <a:rPr lang="zh-TW" altLang="en-US" b="1" dirty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各組</a:t>
            </a:r>
            <a:r>
              <a:rPr lang="en-US" altLang="zh-TW" b="1" dirty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)</a:t>
            </a:r>
            <a:endParaRPr lang="zh-TW" altLang="en-US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b="1" dirty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5"/>
              </a:rPr>
              <a:t>大學部專題研究指導教授問卷</a:t>
            </a:r>
            <a:endParaRPr lang="zh-TW" altLang="en-US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b="1" dirty="0">
                <a:solidFill>
                  <a:srgbClr val="43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6"/>
              </a:rPr>
              <a:t>專題評分表</a:t>
            </a:r>
            <a:endParaRPr lang="zh-TW" altLang="en-US" b="0" i="0" dirty="0">
              <a:solidFill>
                <a:srgbClr val="0000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54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/>
                <a:ea typeface="微軟正黑體"/>
                <a:cs typeface="微軟正黑體"/>
              </a:rPr>
              <a:t>長庚資工軟硬體專題期末報告書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 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壹、摘要</a:t>
            </a:r>
          </a:p>
          <a:p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貳、背景、動機與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目的 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研究背景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研究動機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研究</a:t>
            </a: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目的</a:t>
            </a:r>
          </a:p>
          <a:p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參、國內外相關研究</a:t>
            </a:r>
            <a:r>
              <a:rPr kumimoji="1" lang="en-US" altLang="zh-TW" dirty="0"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如文獻、產品說明</a:t>
            </a:r>
            <a:r>
              <a:rPr kumimoji="1" lang="en-US" altLang="zh-TW" dirty="0">
                <a:latin typeface="微軟正黑體"/>
                <a:ea typeface="微軟正黑體"/>
                <a:cs typeface="微軟正黑體"/>
              </a:rPr>
              <a:t>)</a:t>
            </a:r>
          </a:p>
          <a:p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肆、研究目標 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系統使用對象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系統功能說明介紹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適用時機與</a:t>
            </a: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方式</a:t>
            </a:r>
          </a:p>
          <a:p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伍、研究方法與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進行步驟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陸、系統具體成果</a:t>
            </a:r>
          </a:p>
          <a:p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柒、結論與未來展望</a:t>
            </a:r>
          </a:p>
          <a:p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捌、成員心得</a:t>
            </a:r>
          </a:p>
          <a:p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玖、參考文獻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79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專題展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各位專題成果展示的重要場合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會有業界來賓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獲得工作的好機會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)</a:t>
            </a:r>
          </a:p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以</a:t>
            </a:r>
            <a:r>
              <a:rPr kumimoji="1" lang="zh-TW" altLang="en-US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每組推派一同學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組成</a:t>
            </a: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工作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小組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，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其他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同學也可積極參加協助把你們的專題發表會弄好。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希望大家都可以把畢業成發弄好，留下一個美好回憶。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之後會開始進行籌辦會議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53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>
              <a:latin typeface="Times New Roman"/>
              <a:ea typeface="微軟正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本學期需上台口頭報告兩次</a:t>
            </a:r>
            <a:endParaRPr kumimoji="1" lang="en-US" altLang="zh-TW" dirty="0" smtClean="0">
              <a:latin typeface="Times New Roman"/>
              <a:ea typeface="微軟正黑體"/>
              <a:cs typeface="Times New Roman"/>
            </a:endParaRPr>
          </a:p>
          <a:p>
            <a:pPr lvl="1"/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第一次時間</a:t>
            </a:r>
            <a:endParaRPr kumimoji="1" lang="en-US" altLang="zh-TW" dirty="0" smtClean="0">
              <a:latin typeface="Times New Roman"/>
              <a:ea typeface="微軟正黑體"/>
              <a:cs typeface="Times New Roman"/>
            </a:endParaRPr>
          </a:p>
          <a:p>
            <a:pPr lvl="2"/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第六週</a:t>
            </a:r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>(</a:t>
            </a:r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>10/19~10/13)</a:t>
            </a:r>
            <a:endParaRPr kumimoji="1" lang="en-US" altLang="zh-TW" dirty="0" smtClean="0">
              <a:latin typeface="Times New Roman"/>
              <a:ea typeface="微軟正黑體"/>
              <a:cs typeface="Times New Roman"/>
            </a:endParaRPr>
          </a:p>
          <a:p>
            <a:pPr lvl="2"/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評審待定</a:t>
            </a:r>
            <a:endParaRPr kumimoji="1" lang="en-US" altLang="zh-TW" dirty="0">
              <a:latin typeface="Times New Roman"/>
              <a:ea typeface="微軟正黑體"/>
              <a:cs typeface="Times New Roman"/>
            </a:endParaRPr>
          </a:p>
          <a:p>
            <a:pPr lvl="1"/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第二次時間</a:t>
            </a:r>
            <a:endParaRPr kumimoji="1" lang="en-US" altLang="zh-TW" dirty="0" smtClean="0">
              <a:latin typeface="Times New Roman"/>
              <a:ea typeface="微軟正黑體"/>
              <a:cs typeface="Times New Roman"/>
            </a:endParaRPr>
          </a:p>
          <a:p>
            <a:pPr lvl="2"/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第十一周</a:t>
            </a:r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>(</a:t>
            </a:r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>11/23~11/27)</a:t>
            </a:r>
            <a:endParaRPr kumimoji="1" lang="en-US" altLang="zh-TW" dirty="0" smtClean="0">
              <a:latin typeface="Times New Roman"/>
              <a:ea typeface="微軟正黑體"/>
              <a:cs typeface="Times New Roman"/>
            </a:endParaRPr>
          </a:p>
          <a:p>
            <a:pPr lvl="2"/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評審待定</a:t>
            </a:r>
            <a:endParaRPr kumimoji="1" lang="en-US" altLang="zh-TW" dirty="0" smtClean="0">
              <a:latin typeface="Times New Roman"/>
              <a:ea typeface="微軟正黑體"/>
              <a:cs typeface="Times New Roman"/>
            </a:endParaRPr>
          </a:p>
          <a:p>
            <a:pPr lvl="2"/>
            <a:endParaRPr kumimoji="1" lang="en-US" altLang="zh-TW" dirty="0">
              <a:latin typeface="Times New Roman"/>
              <a:ea typeface="微軟正黑體"/>
              <a:cs typeface="Times New Roman"/>
            </a:endParaRPr>
          </a:p>
          <a:p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期末專題發表會</a:t>
            </a:r>
            <a:endParaRPr kumimoji="1" lang="en-US" altLang="zh-TW" dirty="0">
              <a:latin typeface="Times New Roman"/>
              <a:ea typeface="微軟正黑體"/>
              <a:cs typeface="Times New Roman"/>
            </a:endParaRPr>
          </a:p>
          <a:p>
            <a:pPr lvl="1"/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暫定第十七週</a:t>
            </a:r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>(</a:t>
            </a:r>
            <a:r>
              <a:rPr kumimoji="1" lang="en-US" altLang="zh-TW" dirty="0" smtClean="0">
                <a:latin typeface="Times New Roman"/>
                <a:ea typeface="微軟正黑體"/>
                <a:cs typeface="Times New Roman"/>
              </a:rPr>
              <a:t>1/4~1/8)</a:t>
            </a:r>
            <a:endParaRPr kumimoji="1" lang="en-US" altLang="zh-TW" dirty="0">
              <a:latin typeface="Times New Roman"/>
              <a:ea typeface="微軟正黑體"/>
              <a:cs typeface="Times New Roman"/>
            </a:endParaRPr>
          </a:p>
          <a:p>
            <a:pPr marL="0" indent="0">
              <a:buNone/>
            </a:pPr>
            <a:endParaRPr kumimoji="1" lang="en-US" altLang="zh-TW" dirty="0" smtClean="0">
              <a:latin typeface="Times New Roman"/>
              <a:ea typeface="微軟正黑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28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替代方案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-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全國性競賽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第二次上台口頭報告替代方案</a:t>
            </a:r>
            <a:endParaRPr kumimoji="1" lang="en-US" altLang="zh-TW" dirty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sz="2500" dirty="0" smtClean="0">
                <a:latin typeface="微軟正黑體"/>
                <a:ea typeface="微軟正黑體"/>
                <a:cs typeface="微軟正黑體"/>
              </a:rPr>
              <a:t>可透過參與全國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性大專專題相關競賽，若能進入決賽組別即可不需要於軟硬體專題</a:t>
            </a:r>
            <a:r>
              <a:rPr kumimoji="1" lang="en-US" altLang="zh-TW" sz="2500" dirty="0"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三</a:t>
            </a:r>
            <a:r>
              <a:rPr kumimoji="1" lang="en-US" altLang="zh-TW" sz="2500" dirty="0">
                <a:latin typeface="微軟正黑體"/>
                <a:ea typeface="微軟正黑體"/>
                <a:cs typeface="微軟正黑體"/>
              </a:rPr>
              <a:t>)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第二次口頭報告時進行報告</a:t>
            </a:r>
            <a:r>
              <a:rPr kumimoji="1" lang="en-US" altLang="zh-TW" sz="2500" dirty="0"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但仍須繳交專題系統報告文件</a:t>
            </a:r>
            <a:r>
              <a:rPr kumimoji="1" lang="en-US" altLang="zh-TW" sz="2500" dirty="0" smtClean="0">
                <a:latin typeface="微軟正黑體"/>
                <a:ea typeface="微軟正黑體"/>
                <a:cs typeface="微軟正黑體"/>
              </a:rPr>
              <a:t>)</a:t>
            </a:r>
            <a:r>
              <a:rPr kumimoji="1" lang="zh-TW" altLang="en-US" sz="2500" dirty="0" smtClean="0">
                <a:latin typeface="微軟正黑體"/>
                <a:ea typeface="微軟正黑體"/>
                <a:cs typeface="微軟正黑體"/>
              </a:rPr>
              <a:t>，且</a:t>
            </a:r>
            <a:r>
              <a:rPr kumimoji="1" lang="zh-TW" altLang="en-US" sz="2500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該次分數直接以</a:t>
            </a:r>
            <a:r>
              <a:rPr kumimoji="1" lang="en-US" altLang="zh-TW" sz="250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90</a:t>
            </a:r>
            <a:r>
              <a:rPr kumimoji="1" lang="zh-TW" altLang="en-US" sz="250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分</a:t>
            </a:r>
            <a:r>
              <a:rPr kumimoji="1" lang="zh-TW" altLang="en-US" sz="2500" dirty="0" smtClean="0">
                <a:latin typeface="微軟正黑體"/>
                <a:ea typeface="微軟正黑體"/>
                <a:cs typeface="微軟正黑體"/>
              </a:rPr>
              <a:t>計算</a:t>
            </a:r>
            <a:endParaRPr kumimoji="1" lang="en-US" altLang="zh-TW" sz="2500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sz="2500" dirty="0" smtClean="0">
                <a:latin typeface="微軟正黑體"/>
                <a:ea typeface="微軟正黑體"/>
                <a:cs typeface="微軟正黑體"/>
              </a:rPr>
              <a:t>且參與競賽入圍決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賽、獲得佳作與前三名之組別，於專題發表會時可於參加全國性大專專題競賽表現部分獲得分數</a:t>
            </a:r>
            <a:r>
              <a:rPr kumimoji="1" lang="en-US" altLang="zh-TW" sz="2500" dirty="0"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入圍得</a:t>
            </a:r>
            <a:r>
              <a:rPr kumimoji="1" lang="en-US" altLang="zh-TW" sz="2500" dirty="0">
                <a:latin typeface="微軟正黑體"/>
                <a:ea typeface="微軟正黑體"/>
                <a:cs typeface="微軟正黑體"/>
              </a:rPr>
              <a:t>5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分</a:t>
            </a:r>
            <a:r>
              <a:rPr kumimoji="1" lang="en-US" altLang="zh-TW" sz="2500" dirty="0">
                <a:latin typeface="微軟正黑體"/>
                <a:ea typeface="微軟正黑體"/>
                <a:cs typeface="微軟正黑體"/>
              </a:rPr>
              <a:t>, 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佳作得</a:t>
            </a:r>
            <a:r>
              <a:rPr kumimoji="1" lang="en-US" altLang="zh-TW" sz="2500" dirty="0">
                <a:latin typeface="微軟正黑體"/>
                <a:ea typeface="微軟正黑體"/>
                <a:cs typeface="微軟正黑體"/>
              </a:rPr>
              <a:t>8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分</a:t>
            </a:r>
            <a:r>
              <a:rPr kumimoji="1" lang="en-US" altLang="zh-TW" sz="2500" dirty="0">
                <a:latin typeface="微軟正黑體"/>
                <a:ea typeface="微軟正黑體"/>
                <a:cs typeface="微軟正黑體"/>
              </a:rPr>
              <a:t>, 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前三名得</a:t>
            </a:r>
            <a:r>
              <a:rPr kumimoji="1" lang="en-US" altLang="zh-TW" sz="2500" dirty="0">
                <a:latin typeface="微軟正黑體"/>
                <a:ea typeface="微軟正黑體"/>
                <a:cs typeface="微軟正黑體"/>
              </a:rPr>
              <a:t>10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分</a:t>
            </a:r>
            <a:r>
              <a:rPr kumimoji="1" lang="en-US" altLang="zh-TW" sz="2500" dirty="0">
                <a:latin typeface="微軟正黑體"/>
                <a:ea typeface="微軟正黑體"/>
                <a:cs typeface="微軟正黑體"/>
              </a:rPr>
              <a:t>)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，以資鼓勵</a:t>
            </a:r>
            <a:r>
              <a:rPr kumimoji="1" lang="zh-TW" altLang="en-US" sz="2500" dirty="0" smtClean="0">
                <a:latin typeface="微軟正黑體"/>
                <a:ea typeface="微軟正黑體"/>
                <a:cs typeface="微軟正黑體"/>
              </a:rPr>
              <a:t>。</a:t>
            </a:r>
            <a:endParaRPr kumimoji="1" lang="en-US" altLang="zh-TW" sz="2500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zh-TW" altLang="en-US" sz="2500" dirty="0" smtClean="0">
                <a:latin typeface="微軟正黑體"/>
                <a:ea typeface="微軟正黑體"/>
                <a:cs typeface="微軟正黑體"/>
              </a:rPr>
              <a:t>全國</a:t>
            </a:r>
            <a:r>
              <a:rPr kumimoji="1" lang="zh-TW" altLang="en-US" sz="2500" dirty="0">
                <a:latin typeface="微軟正黑體"/>
                <a:ea typeface="微軟正黑體"/>
                <a:cs typeface="微軟正黑體"/>
              </a:rPr>
              <a:t>性大專專題競賽之認定需由系務會議討論通過，始可作為此口頭報告替代方案。</a:t>
            </a:r>
            <a:endParaRPr kumimoji="1" lang="en-US" altLang="zh-TW" sz="2500" dirty="0">
              <a:latin typeface="微軟正黑體"/>
              <a:ea typeface="微軟正黑體"/>
              <a:cs typeface="微軟正黑體"/>
            </a:endParaRPr>
          </a:p>
          <a:p>
            <a:pPr lvl="1"/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第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25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屆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全國大專校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院</a:t>
            </a: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2020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資訊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應用服務創新競賽</a:t>
            </a:r>
            <a:endParaRPr kumimoji="1"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kumimoji="1" lang="en-US" altLang="zh-TW" sz="2500" dirty="0">
                <a:latin typeface="微軟正黑體"/>
                <a:ea typeface="微軟正黑體"/>
                <a:cs typeface="微軟正黑體"/>
                <a:hlinkClick r:id="rId2"/>
              </a:rPr>
              <a:t>https://innoserve.tca.org.tw</a:t>
            </a:r>
            <a:r>
              <a:rPr kumimoji="1" lang="en-US" altLang="zh-TW" sz="2500" dirty="0" smtClean="0">
                <a:latin typeface="微軟正黑體"/>
                <a:ea typeface="微軟正黑體"/>
                <a:cs typeface="微軟正黑體"/>
                <a:hlinkClick r:id="rId2"/>
              </a:rPr>
              <a:t>/</a:t>
            </a:r>
            <a:endParaRPr kumimoji="1" lang="en-US" altLang="zh-TW" sz="2500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en-US" altLang="zh-TW" dirty="0"/>
              <a:t>109</a:t>
            </a:r>
            <a:r>
              <a:rPr lang="zh-TW" altLang="en-US" dirty="0"/>
              <a:t>年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28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上午九點開放報名 </a:t>
            </a:r>
            <a:r>
              <a:rPr lang="en-US" altLang="zh-TW" dirty="0"/>
              <a:t>~ 109</a:t>
            </a:r>
            <a:r>
              <a:rPr lang="zh-TW" altLang="en-US" dirty="0"/>
              <a:t>年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12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下午六點截止</a:t>
            </a:r>
          </a:p>
          <a:p>
            <a:pPr marL="0" indent="0">
              <a:buNone/>
            </a:pPr>
            <a:endParaRPr kumimoji="1" lang="en-US" altLang="zh-TW" dirty="0">
              <a:latin typeface="微軟正黑體"/>
              <a:ea typeface="微軟正黑體"/>
              <a:cs typeface="微軟正黑體"/>
            </a:endParaRPr>
          </a:p>
          <a:p>
            <a:pPr marL="457200" lvl="1" indent="0">
              <a:buNone/>
            </a:pP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報名日期(線上)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8A6D3B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109年9月28日(一)上午九點開放報名 ~ 109年10月12日(一)下午六點截止</a:t>
            </a:r>
            <a:endParaRPr kumimoji="0" lang="zh-TW" altLang="zh-TW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2" y="1147298"/>
            <a:ext cx="8229600" cy="21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替代方案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-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研討會或期刊論文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此外，學生亦可將其專題研究內容撰寫投稿至國際學術研討會或期刊，若獲得研討會或期刊接受，即可不需要於軟硬體專題</a:t>
            </a:r>
            <a:r>
              <a:rPr kumimoji="1" lang="en-US" altLang="zh-TW" dirty="0"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三</a:t>
            </a:r>
            <a:r>
              <a:rPr kumimoji="1" lang="en-US" altLang="zh-TW" dirty="0">
                <a:latin typeface="微軟正黑體"/>
                <a:ea typeface="微軟正黑體"/>
                <a:cs typeface="微軟正黑體"/>
              </a:rPr>
              <a:t>)</a:t>
            </a: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第二次口頭報告時進行報告</a:t>
            </a:r>
            <a:r>
              <a:rPr kumimoji="1" lang="en-US" altLang="zh-TW" dirty="0"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但仍須繳交專題系統報告文件</a:t>
            </a:r>
            <a:r>
              <a:rPr kumimoji="1" lang="en-US" altLang="zh-TW" dirty="0">
                <a:latin typeface="微軟正黑體"/>
                <a:ea typeface="微軟正黑體"/>
                <a:cs typeface="微軟正黑體"/>
              </a:rPr>
              <a:t>)</a:t>
            </a: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，且</a:t>
            </a:r>
            <a:r>
              <a:rPr kumimoji="1" lang="zh-TW" altLang="en-US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該次分數直接以</a:t>
            </a:r>
            <a:r>
              <a:rPr kumimoji="1" lang="en-US" altLang="zh-TW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90</a:t>
            </a:r>
            <a:r>
              <a:rPr kumimoji="1" lang="zh-TW" altLang="en-US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分</a:t>
            </a: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計算，以資鼓勵。研討會與期刊等級之認定需由</a:t>
            </a:r>
            <a:r>
              <a:rPr kumimoji="1" lang="zh-TW" altLang="en-US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系務會議討論通過</a:t>
            </a:r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，始可作為此口頭報告替代方案。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00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latin typeface="Times New Roman"/>
              <a:ea typeface="微軟正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>
                <a:latin typeface="Times New Roman"/>
                <a:ea typeface="微軟正黑體"/>
                <a:cs typeface="Times New Roman"/>
              </a:rPr>
              <a:t>排定口頭報告時間當日上午</a:t>
            </a:r>
            <a:r>
              <a:rPr kumimoji="1" lang="en-US" altLang="zh-TW" sz="2800" dirty="0" smtClean="0">
                <a:latin typeface="Times New Roman"/>
                <a:ea typeface="微軟正黑體"/>
                <a:cs typeface="Times New Roman"/>
              </a:rPr>
              <a:t>10:00</a:t>
            </a:r>
            <a:r>
              <a:rPr kumimoji="1" lang="zh-TW" altLang="en-US" sz="2800" dirty="0" smtClean="0">
                <a:latin typeface="Times New Roman"/>
                <a:ea typeface="微軟正黑體"/>
                <a:cs typeface="Times New Roman"/>
              </a:rPr>
              <a:t>前，將報告投影片上傳</a:t>
            </a:r>
            <a:r>
              <a:rPr kumimoji="1" lang="zh-TW" altLang="en-US" sz="2800" dirty="0" smtClean="0">
                <a:latin typeface="Times New Roman"/>
                <a:ea typeface="微軟正黑體"/>
                <a:cs typeface="Times New Roman"/>
              </a:rPr>
              <a:t>至</a:t>
            </a:r>
            <a:r>
              <a:rPr kumimoji="1" lang="zh-TW" altLang="en-US" sz="2800" dirty="0">
                <a:latin typeface="Times New Roman"/>
                <a:ea typeface="微軟正黑體"/>
                <a:cs typeface="Times New Roman"/>
              </a:rPr>
              <a:t> </a:t>
            </a:r>
            <a:r>
              <a:rPr kumimoji="1" lang="en-US" altLang="zh-TW" sz="2800" dirty="0" smtClean="0">
                <a:latin typeface="Times New Roman"/>
                <a:ea typeface="微軟正黑體"/>
                <a:cs typeface="Times New Roman"/>
              </a:rPr>
              <a:t>e-learning</a:t>
            </a:r>
            <a:endParaRPr kumimoji="1" lang="en-US" altLang="zh-TW" sz="2400" dirty="0">
              <a:latin typeface="Times New Roman"/>
              <a:ea typeface="微軟正黑體"/>
              <a:cs typeface="Times New Roman"/>
            </a:endParaRPr>
          </a:p>
          <a:p>
            <a:pPr lvl="1"/>
            <a:endParaRPr kumimoji="1" lang="en-US" altLang="zh-TW" sz="2400" dirty="0">
              <a:latin typeface="Times New Roman"/>
              <a:ea typeface="微軟正黑體"/>
              <a:cs typeface="Times New Roman"/>
            </a:endParaRPr>
          </a:p>
          <a:p>
            <a:pPr lvl="1"/>
            <a:endParaRPr kumimoji="1" lang="en-US" altLang="zh-TW" sz="2400" dirty="0" smtClean="0">
              <a:latin typeface="Times New Roman"/>
              <a:ea typeface="微軟正黑體"/>
              <a:cs typeface="Times New Roman"/>
            </a:endParaRPr>
          </a:p>
          <a:p>
            <a:pPr lvl="1"/>
            <a:endParaRPr kumimoji="1" lang="en-US" altLang="zh-TW" sz="2400" dirty="0">
              <a:latin typeface="Times New Roman"/>
              <a:ea typeface="微軟正黑體"/>
              <a:cs typeface="Times New Roman"/>
            </a:endParaRPr>
          </a:p>
          <a:p>
            <a:pPr lvl="1"/>
            <a:endParaRPr kumimoji="1" lang="en-US" altLang="zh-TW" sz="2400" dirty="0" smtClean="0">
              <a:latin typeface="Times New Roman"/>
              <a:ea typeface="微軟正黑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81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/>
                <a:ea typeface="微軟正黑體"/>
                <a:cs typeface="Times New Roman"/>
              </a:rPr>
              <a:t>投影片注意事項</a:t>
            </a:r>
            <a:endParaRPr kumimoji="1" lang="zh-TW" altLang="en-US" dirty="0">
              <a:latin typeface="Times New Roman"/>
              <a:ea typeface="微軟正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zh-TW" altLang="en-US" dirty="0" smtClean="0">
                <a:latin typeface="Times New Roman"/>
                <a:ea typeface="微軟正黑體"/>
                <a:cs typeface="Times New Roman"/>
              </a:rPr>
              <a:t>報告時間</a:t>
            </a:r>
            <a:r>
              <a:rPr lang="en-US" altLang="zh-TW" dirty="0" smtClean="0">
                <a:latin typeface="Times New Roman"/>
                <a:ea typeface="微軟正黑體"/>
                <a:cs typeface="Times New Roman"/>
              </a:rPr>
              <a:t>:10 </a:t>
            </a:r>
            <a:r>
              <a:rPr lang="en-US" altLang="zh-TW" dirty="0" err="1" smtClean="0">
                <a:latin typeface="Times New Roman"/>
                <a:ea typeface="微軟正黑體"/>
                <a:cs typeface="Times New Roman"/>
              </a:rPr>
              <a:t>mins</a:t>
            </a:r>
            <a:r>
              <a:rPr lang="en-US" altLang="zh-TW" dirty="0" smtClean="0">
                <a:latin typeface="Times New Roman"/>
                <a:ea typeface="微軟正黑體"/>
                <a:cs typeface="Times New Roman"/>
              </a:rPr>
              <a:t> (</a:t>
            </a:r>
            <a:r>
              <a:rPr lang="zh-TW" altLang="en-US" dirty="0" smtClean="0">
                <a:latin typeface="Times New Roman"/>
                <a:ea typeface="微軟正黑體"/>
                <a:cs typeface="Times New Roman"/>
              </a:rPr>
              <a:t>時間控制為評分要素之一</a:t>
            </a:r>
            <a:r>
              <a:rPr lang="en-US" altLang="zh-TW" dirty="0" smtClean="0">
                <a:latin typeface="Times New Roman"/>
                <a:ea typeface="微軟正黑體"/>
                <a:cs typeface="Times New Roman"/>
              </a:rPr>
              <a:t>)</a:t>
            </a:r>
          </a:p>
          <a:p>
            <a:pPr lvl="0"/>
            <a:r>
              <a:rPr lang="zh-TW" altLang="zh-TW" dirty="0" smtClean="0">
                <a:latin typeface="Times New Roman"/>
                <a:ea typeface="微軟正黑體"/>
                <a:cs typeface="Times New Roman"/>
              </a:rPr>
              <a:t>第一頁</a:t>
            </a:r>
            <a:r>
              <a:rPr lang="zh-TW" altLang="zh-TW" dirty="0">
                <a:latin typeface="Times New Roman"/>
                <a:ea typeface="微軟正黑體"/>
                <a:cs typeface="Times New Roman"/>
              </a:rPr>
              <a:t>必須包含以下項目：</a:t>
            </a:r>
          </a:p>
          <a:p>
            <a:pPr lvl="1"/>
            <a:r>
              <a:rPr lang="zh-TW" altLang="zh-TW" dirty="0">
                <a:latin typeface="Times New Roman"/>
                <a:ea typeface="微軟正黑體"/>
                <a:cs typeface="Times New Roman"/>
              </a:rPr>
              <a:t>專題題目</a:t>
            </a:r>
          </a:p>
          <a:p>
            <a:pPr lvl="1"/>
            <a:r>
              <a:rPr lang="zh-TW" altLang="zh-TW" dirty="0">
                <a:latin typeface="Times New Roman"/>
                <a:ea typeface="微軟正黑體"/>
                <a:cs typeface="Times New Roman"/>
              </a:rPr>
              <a:t>所有組員的學號與姓名</a:t>
            </a:r>
          </a:p>
          <a:p>
            <a:pPr lvl="1"/>
            <a:r>
              <a:rPr lang="zh-TW" altLang="zh-TW" dirty="0">
                <a:latin typeface="Times New Roman"/>
                <a:ea typeface="微軟正黑體"/>
                <a:cs typeface="Times New Roman"/>
              </a:rPr>
              <a:t>指導</a:t>
            </a:r>
            <a:r>
              <a:rPr lang="zh-TW" altLang="zh-TW" dirty="0" smtClean="0">
                <a:latin typeface="Times New Roman"/>
                <a:ea typeface="微軟正黑體"/>
                <a:cs typeface="Times New Roman"/>
              </a:rPr>
              <a:t>老師</a:t>
            </a:r>
            <a:endParaRPr lang="en-US" altLang="zh-TW" dirty="0" smtClean="0">
              <a:latin typeface="Times New Roman"/>
              <a:ea typeface="微軟正黑體"/>
              <a:cs typeface="Times New Roman"/>
            </a:endParaRPr>
          </a:p>
          <a:p>
            <a:pPr lvl="1"/>
            <a:endParaRPr lang="zh-TW" altLang="zh-TW" dirty="0">
              <a:latin typeface="Times New Roman"/>
              <a:ea typeface="微軟正黑體"/>
              <a:cs typeface="Times New Roman"/>
            </a:endParaRPr>
          </a:p>
          <a:p>
            <a:pPr lvl="0"/>
            <a:r>
              <a:rPr lang="zh-TW" altLang="zh-TW" dirty="0">
                <a:latin typeface="Times New Roman"/>
                <a:ea typeface="微軟正黑體"/>
                <a:cs typeface="Times New Roman"/>
              </a:rPr>
              <a:t>投影片至少需包含以下項目：</a:t>
            </a:r>
          </a:p>
          <a:p>
            <a:pPr lvl="1"/>
            <a:r>
              <a:rPr lang="zh-TW" altLang="zh-TW" dirty="0">
                <a:latin typeface="Times New Roman"/>
                <a:ea typeface="微軟正黑體"/>
                <a:cs typeface="Times New Roman"/>
              </a:rPr>
              <a:t>背景（沒有變更題目者，可免報告此項目）</a:t>
            </a:r>
          </a:p>
          <a:p>
            <a:pPr lvl="1"/>
            <a:r>
              <a:rPr lang="zh-TW" altLang="zh-TW" dirty="0">
                <a:latin typeface="Times New Roman"/>
                <a:ea typeface="微軟正黑體"/>
                <a:cs typeface="Times New Roman"/>
              </a:rPr>
              <a:t>動機與目的（沒有變更題目者，可免報告此項目）</a:t>
            </a:r>
          </a:p>
          <a:p>
            <a:pPr lvl="1"/>
            <a:r>
              <a:rPr lang="zh-TW" altLang="zh-TW" dirty="0">
                <a:latin typeface="Times New Roman"/>
                <a:ea typeface="微軟正黑體"/>
                <a:cs typeface="Times New Roman"/>
              </a:rPr>
              <a:t>專題內容敍述：架構、功能、關鍵性技術（此部份內容不限上述三項，可自行決定內容，但注意報告時間勿超過規定</a:t>
            </a:r>
            <a:r>
              <a:rPr lang="zh-TW" altLang="zh-TW" dirty="0" smtClean="0">
                <a:latin typeface="Times New Roman"/>
                <a:ea typeface="微軟正黑體"/>
                <a:cs typeface="Times New Roman"/>
              </a:rPr>
              <a:t>）</a:t>
            </a:r>
            <a:endParaRPr lang="en-US" altLang="zh-TW" dirty="0" smtClean="0">
              <a:latin typeface="Times New Roman"/>
              <a:ea typeface="微軟正黑體"/>
              <a:cs typeface="Times New Roman"/>
            </a:endParaRPr>
          </a:p>
          <a:p>
            <a:pPr lvl="1"/>
            <a:r>
              <a:rPr lang="zh-TW" altLang="zh-TW" dirty="0">
                <a:latin typeface="Times New Roman"/>
                <a:ea typeface="微軟正黑體"/>
                <a:cs typeface="Times New Roman"/>
              </a:rPr>
              <a:t>評審</a:t>
            </a:r>
            <a:r>
              <a:rPr lang="zh-TW" altLang="zh-TW" dirty="0" smtClean="0">
                <a:latin typeface="Times New Roman"/>
                <a:ea typeface="微軟正黑體"/>
                <a:cs typeface="Times New Roman"/>
              </a:rPr>
              <a:t>老師的問題與回覆</a:t>
            </a:r>
            <a:endParaRPr lang="zh-TW" altLang="zh-TW" dirty="0">
              <a:latin typeface="Times New Roman"/>
              <a:ea typeface="微軟正黑體"/>
              <a:cs typeface="Times New Roman"/>
            </a:endParaRPr>
          </a:p>
          <a:p>
            <a:pPr lvl="1"/>
            <a:r>
              <a:rPr lang="zh-TW" altLang="zh-TW" dirty="0" smtClean="0">
                <a:latin typeface="Times New Roman"/>
                <a:ea typeface="微軟正黑體"/>
                <a:cs typeface="Times New Roman"/>
              </a:rPr>
              <a:t>參考文獻</a:t>
            </a:r>
            <a:endParaRPr lang="zh-TW" altLang="zh-TW" dirty="0">
              <a:latin typeface="Times New Roman"/>
              <a:ea typeface="微軟正黑體"/>
              <a:cs typeface="Times New Roman"/>
            </a:endParaRPr>
          </a:p>
          <a:p>
            <a:endParaRPr kumimoji="1" lang="zh-TW" altLang="en-US" dirty="0">
              <a:latin typeface="Times New Roman"/>
              <a:ea typeface="微軟正黑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43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latin typeface="Times New Roman"/>
              <a:ea typeface="微軟正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zh-TW" sz="2800" dirty="0">
                <a:latin typeface="Times New Roman"/>
                <a:ea typeface="微軟正黑體"/>
                <a:cs typeface="Times New Roman"/>
              </a:rPr>
              <a:t>注意事項：</a:t>
            </a:r>
          </a:p>
          <a:p>
            <a:pPr lvl="1"/>
            <a:r>
              <a:rPr lang="zh-TW" altLang="zh-TW" sz="2400" dirty="0">
                <a:latin typeface="Times New Roman"/>
                <a:ea typeface="微軟正黑體"/>
                <a:cs typeface="Times New Roman"/>
              </a:rPr>
              <a:t>投影片內若有資料來自其他文獻，請記得引用。</a:t>
            </a:r>
          </a:p>
          <a:p>
            <a:pPr lvl="1"/>
            <a:r>
              <a:rPr lang="zh-TW" altLang="zh-TW" sz="2400" dirty="0">
                <a:latin typeface="Times New Roman"/>
                <a:ea typeface="微軟正黑體"/>
                <a:cs typeface="Times New Roman"/>
              </a:rPr>
              <a:t>投影片必須明確描述此次專題所欲實作的內容，若有任何軟硬體元件或功能是來自他人</a:t>
            </a:r>
            <a:r>
              <a:rPr lang="en-US" altLang="zh-TW" sz="2400" dirty="0">
                <a:latin typeface="Times New Roman"/>
                <a:ea typeface="微軟正黑體"/>
                <a:cs typeface="Times New Roman"/>
              </a:rPr>
              <a:t>(</a:t>
            </a:r>
            <a:r>
              <a:rPr lang="zh-TW" altLang="zh-TW" sz="2400" dirty="0">
                <a:latin typeface="Times New Roman"/>
                <a:ea typeface="微軟正黑體"/>
                <a:cs typeface="Times New Roman"/>
              </a:rPr>
              <a:t>非專題組員</a:t>
            </a:r>
            <a:r>
              <a:rPr lang="en-US" altLang="zh-TW" sz="2400" dirty="0">
                <a:latin typeface="Times New Roman"/>
                <a:ea typeface="微軟正黑體"/>
                <a:cs typeface="Times New Roman"/>
              </a:rPr>
              <a:t>)</a:t>
            </a:r>
            <a:r>
              <a:rPr lang="zh-TW" altLang="zh-TW" sz="2400" dirty="0">
                <a:latin typeface="Times New Roman"/>
                <a:ea typeface="微軟正黑體"/>
                <a:cs typeface="Times New Roman"/>
              </a:rPr>
              <a:t>或是現成產品，須於投影片中加以說明。</a:t>
            </a:r>
          </a:p>
          <a:p>
            <a:pPr lvl="1"/>
            <a:r>
              <a:rPr lang="zh-TW" altLang="zh-TW" sz="2400" dirty="0">
                <a:latin typeface="Times New Roman"/>
                <a:ea typeface="微軟正黑體"/>
                <a:cs typeface="Times New Roman"/>
              </a:rPr>
              <a:t>若此次報告</a:t>
            </a:r>
            <a:r>
              <a:rPr lang="zh-TW" altLang="zh-TW" sz="2400" dirty="0" smtClean="0">
                <a:latin typeface="Times New Roman"/>
                <a:ea typeface="微軟正黑體"/>
                <a:cs typeface="Times New Roman"/>
              </a:rPr>
              <a:t>題目與</a:t>
            </a:r>
            <a:r>
              <a:rPr lang="zh-TW" altLang="en-US" sz="2400" dirty="0" smtClean="0">
                <a:latin typeface="Times New Roman"/>
                <a:ea typeface="微軟正黑體"/>
                <a:cs typeface="Times New Roman"/>
              </a:rPr>
              <a:t>先前</a:t>
            </a:r>
            <a:r>
              <a:rPr lang="zh-TW" altLang="zh-TW" sz="2400" dirty="0" smtClean="0">
                <a:latin typeface="Times New Roman"/>
                <a:ea typeface="微軟正黑體"/>
                <a:cs typeface="Times New Roman"/>
              </a:rPr>
              <a:t>報告</a:t>
            </a:r>
            <a:r>
              <a:rPr lang="zh-TW" altLang="zh-TW" sz="2400" dirty="0">
                <a:latin typeface="Times New Roman"/>
                <a:ea typeface="微軟正黑體"/>
                <a:cs typeface="Times New Roman"/>
              </a:rPr>
              <a:t>題目不同，請主動向評審老師說明</a:t>
            </a:r>
            <a:r>
              <a:rPr lang="zh-TW" altLang="zh-TW" sz="2400" dirty="0" smtClean="0">
                <a:latin typeface="Times New Roman"/>
                <a:ea typeface="微軟正黑體"/>
                <a:cs typeface="Times New Roman"/>
              </a:rPr>
              <a:t>。</a:t>
            </a:r>
            <a:endParaRPr lang="en-US" altLang="zh-TW" sz="2400" dirty="0" smtClean="0">
              <a:latin typeface="Times New Roman"/>
              <a:ea typeface="微軟正黑體"/>
              <a:cs typeface="Times New Roman"/>
            </a:endParaRPr>
          </a:p>
          <a:p>
            <a:pPr marL="457200" lvl="1" indent="0">
              <a:buNone/>
            </a:pPr>
            <a:endParaRPr lang="en-US" altLang="zh-TW" sz="2400" dirty="0" smtClean="0">
              <a:latin typeface="Times New Roman"/>
              <a:ea typeface="微軟正黑體"/>
              <a:cs typeface="Times New Roman"/>
            </a:endParaRPr>
          </a:p>
          <a:p>
            <a:pPr marL="457200" lvl="1" indent="0">
              <a:buNone/>
            </a:pPr>
            <a:endParaRPr lang="en-US" altLang="zh-TW" sz="2400" dirty="0">
              <a:latin typeface="Times New Roman"/>
              <a:ea typeface="微軟正黑體"/>
              <a:cs typeface="Times New Roman"/>
            </a:endParaRPr>
          </a:p>
          <a:p>
            <a:pPr marL="457200" lvl="1" indent="0">
              <a:buNone/>
            </a:pPr>
            <a:r>
              <a:rPr lang="zh-TW" altLang="zh-TW" sz="2400" dirty="0" smtClean="0">
                <a:latin typeface="Times New Roman"/>
                <a:ea typeface="微軟正黑體"/>
                <a:cs typeface="Times New Roman"/>
              </a:rPr>
              <a:t>請準時出席參加</a:t>
            </a:r>
            <a:r>
              <a:rPr lang="zh-TW" altLang="en-US" sz="2400" dirty="0" smtClean="0">
                <a:latin typeface="Times New Roman"/>
                <a:ea typeface="微軟正黑體"/>
                <a:cs typeface="Times New Roman"/>
              </a:rPr>
              <a:t>每天的報告</a:t>
            </a:r>
            <a:r>
              <a:rPr lang="zh-TW" altLang="zh-TW" sz="2400" dirty="0" smtClean="0">
                <a:latin typeface="Times New Roman"/>
                <a:ea typeface="微軟正黑體"/>
                <a:cs typeface="Times New Roman"/>
              </a:rPr>
              <a:t>，</a:t>
            </a:r>
            <a:r>
              <a:rPr lang="zh-TW" altLang="zh-TW" sz="2400" dirty="0">
                <a:solidFill>
                  <a:srgbClr val="FF0000"/>
                </a:solidFill>
                <a:latin typeface="Times New Roman"/>
                <a:ea typeface="微軟正黑體"/>
                <a:cs typeface="Times New Roman"/>
              </a:rPr>
              <a:t>每日都會點名</a:t>
            </a:r>
            <a:r>
              <a:rPr lang="zh-TW" altLang="zh-TW" sz="2400" dirty="0">
                <a:latin typeface="Times New Roman"/>
                <a:ea typeface="微軟正黑體"/>
                <a:cs typeface="Times New Roman"/>
              </a:rPr>
              <a:t>，無故遲到或缺席將會被扣分。</a:t>
            </a:r>
            <a:r>
              <a:rPr lang="zh-TW" altLang="zh-TW" sz="2400" dirty="0" smtClean="0">
                <a:effectLst/>
                <a:latin typeface="Times New Roman"/>
                <a:ea typeface="微軟正黑體"/>
                <a:cs typeface="Times New Roman"/>
              </a:rPr>
              <a:t> </a:t>
            </a:r>
            <a:endParaRPr lang="zh-TW" altLang="zh-TW" sz="2400" dirty="0">
              <a:latin typeface="Times New Roman"/>
              <a:ea typeface="微軟正黑體"/>
              <a:cs typeface="Times New Roman"/>
            </a:endParaRPr>
          </a:p>
          <a:p>
            <a:endParaRPr kumimoji="1" lang="zh-TW" altLang="en-US" dirty="0">
              <a:latin typeface="Times New Roman"/>
              <a:ea typeface="微軟正黑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98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Times New Roman"/>
                <a:ea typeface="微軟正黑體"/>
                <a:cs typeface="Times New Roman"/>
              </a:rPr>
              <a:t>報告當日需準備的文件</a:t>
            </a:r>
            <a:r>
              <a:rPr lang="zh-TW" altLang="zh-TW" dirty="0" smtClean="0">
                <a:effectLst/>
                <a:latin typeface="Times New Roman"/>
                <a:ea typeface="微軟正黑體"/>
                <a:cs typeface="Times New Roman"/>
              </a:rPr>
              <a:t> </a:t>
            </a:r>
            <a:endParaRPr kumimoji="1" lang="zh-TW" altLang="en-US" dirty="0">
              <a:latin typeface="Times New Roman"/>
              <a:ea typeface="微軟正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>
                <a:latin typeface="Times New Roman"/>
                <a:ea typeface="微軟正黑體"/>
                <a:cs typeface="Times New Roman"/>
              </a:rPr>
              <a:t>事先利用電腦填寫「長庚資工系軟硬體專題評分表</a:t>
            </a:r>
            <a:r>
              <a:rPr lang="zh-TW" altLang="zh-TW" dirty="0" smtClean="0">
                <a:latin typeface="Times New Roman"/>
                <a:ea typeface="微軟正黑體"/>
                <a:cs typeface="Times New Roman"/>
              </a:rPr>
              <a:t>」，並列印三份</a:t>
            </a:r>
            <a:r>
              <a:rPr lang="zh-TW" altLang="en-US" dirty="0" smtClean="0">
                <a:latin typeface="Times New Roman"/>
                <a:ea typeface="微軟正黑體"/>
                <a:cs typeface="Times New Roman"/>
              </a:rPr>
              <a:t>給評審老師評分</a:t>
            </a:r>
            <a:endParaRPr lang="zh-TW" altLang="zh-TW" dirty="0">
              <a:latin typeface="Times New Roman"/>
              <a:ea typeface="微軟正黑體"/>
              <a:cs typeface="Times New Roman"/>
            </a:endParaRPr>
          </a:p>
          <a:p>
            <a:pPr lvl="0"/>
            <a:r>
              <a:rPr lang="zh-TW" altLang="zh-TW" dirty="0" smtClean="0">
                <a:latin typeface="Times New Roman"/>
                <a:ea typeface="微軟正黑體"/>
                <a:cs typeface="Times New Roman"/>
              </a:rPr>
              <a:t>將投影片列印三份</a:t>
            </a:r>
            <a:r>
              <a:rPr lang="zh-TW" altLang="zh-TW" dirty="0">
                <a:latin typeface="Times New Roman"/>
                <a:ea typeface="微軟正黑體"/>
                <a:cs typeface="Times New Roman"/>
              </a:rPr>
              <a:t>，可自行決定以黑白或彩色列印，以及單頁包括的投影片張數，只要可清楚閱讀即可。</a:t>
            </a:r>
            <a:r>
              <a:rPr lang="zh-TW" altLang="zh-TW" b="1" u="sng" dirty="0">
                <a:latin typeface="Times New Roman"/>
                <a:ea typeface="微軟正黑體"/>
                <a:cs typeface="Times New Roman"/>
              </a:rPr>
              <a:t>請務必記得將投影片先拿給專題指導老師簽名或蓋章</a:t>
            </a:r>
            <a:r>
              <a:rPr lang="zh-TW" altLang="zh-TW" dirty="0">
                <a:latin typeface="Times New Roman"/>
                <a:ea typeface="微軟正黑體"/>
                <a:cs typeface="Times New Roman"/>
              </a:rPr>
              <a:t>，否則將無法報告。</a:t>
            </a:r>
          </a:p>
          <a:p>
            <a:endParaRPr kumimoji="1" lang="zh-TW" altLang="en-US" dirty="0">
              <a:latin typeface="Times New Roman"/>
              <a:ea typeface="微軟正黑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03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1250</Words>
  <Application>Microsoft Office PowerPoint</Application>
  <PresentationFormat>如螢幕大小 (4:3)</PresentationFormat>
  <Paragraphs>140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微軟正黑體</vt:lpstr>
      <vt:lpstr>新細明體</vt:lpstr>
      <vt:lpstr>Arial</vt:lpstr>
      <vt:lpstr>Calibri</vt:lpstr>
      <vt:lpstr>Times New Roman</vt:lpstr>
      <vt:lpstr>Office 佈景主題</vt:lpstr>
      <vt:lpstr>109-1 軟硬體專題(三)  課程修課須知</vt:lpstr>
      <vt:lpstr>PowerPoint 簡報</vt:lpstr>
      <vt:lpstr>替代方案-全國性競賽</vt:lpstr>
      <vt:lpstr>PowerPoint 簡報</vt:lpstr>
      <vt:lpstr>替代方案-研討會或期刊論文</vt:lpstr>
      <vt:lpstr>PowerPoint 簡報</vt:lpstr>
      <vt:lpstr>投影片注意事項</vt:lpstr>
      <vt:lpstr>PowerPoint 簡報</vt:lpstr>
      <vt:lpstr>報告當日需準備的文件 </vt:lpstr>
      <vt:lpstr>抽籤決定順率</vt:lpstr>
      <vt:lpstr>組別</vt:lpstr>
      <vt:lpstr>第一次口頭報告</vt:lpstr>
      <vt:lpstr>PowerPoint 簡報</vt:lpstr>
      <vt:lpstr>長庚資工軟硬體專題期末報告書 </vt:lpstr>
      <vt:lpstr>專題展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105-2 軟硬體專題(二)  課程修課須知</dc:title>
  <dc:creator>MIPCVL</dc:creator>
  <cp:lastModifiedBy>CC Lee</cp:lastModifiedBy>
  <cp:revision>31</cp:revision>
  <dcterms:created xsi:type="dcterms:W3CDTF">2017-02-21T03:17:23Z</dcterms:created>
  <dcterms:modified xsi:type="dcterms:W3CDTF">2020-09-14T03:34:19Z</dcterms:modified>
</cp:coreProperties>
</file>